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85" r:id="rId4"/>
    <p:sldId id="284" r:id="rId5"/>
    <p:sldId id="258" r:id="rId6"/>
    <p:sldId id="266" r:id="rId7"/>
    <p:sldId id="272" r:id="rId8"/>
    <p:sldId id="286" r:id="rId9"/>
    <p:sldId id="267" r:id="rId10"/>
    <p:sldId id="259" r:id="rId11"/>
    <p:sldId id="270" r:id="rId12"/>
    <p:sldId id="287" r:id="rId13"/>
    <p:sldId id="288" r:id="rId14"/>
    <p:sldId id="289" r:id="rId15"/>
    <p:sldId id="290" r:id="rId16"/>
    <p:sldId id="291" r:id="rId17"/>
    <p:sldId id="292" r:id="rId18"/>
    <p:sldId id="269" r:id="rId19"/>
    <p:sldId id="293" r:id="rId20"/>
    <p:sldId id="294" r:id="rId21"/>
    <p:sldId id="295" r:id="rId22"/>
    <p:sldId id="296" r:id="rId23"/>
    <p:sldId id="297" r:id="rId24"/>
    <p:sldId id="278" r:id="rId25"/>
    <p:sldId id="298" r:id="rId26"/>
    <p:sldId id="299" r:id="rId27"/>
    <p:sldId id="300" r:id="rId28"/>
    <p:sldId id="271" r:id="rId29"/>
    <p:sldId id="279" r:id="rId30"/>
  </p:sldIdLst>
  <p:sldSz cx="9144000" cy="5143500" type="screen16x9"/>
  <p:notesSz cx="6858000" cy="9144000"/>
  <p:embeddedFontLst>
    <p:embeddedFont>
      <p:font typeface="Raleway" panose="020B0604020202020204" charset="0"/>
      <p:regular r:id="rId32"/>
      <p:bold r:id="rId33"/>
      <p:italic r:id="rId34"/>
      <p:boldItalic r:id="rId35"/>
    </p:embeddedFont>
    <p:embeddedFont>
      <p:font typeface="Varela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11E1DD-72A4-4370-8F23-52E71D8758BB}">
  <a:tblStyle styleId="{FB11E1DD-72A4-4370-8F23-52E71D8758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2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850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313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50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774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867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55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13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0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264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387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574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066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683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4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01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5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rossed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Google Shape;54;p11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445070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Aplicación de información turística de Puebla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/>
              <a:t>FUNCIONALIDAD</a:t>
            </a:r>
            <a:endParaRPr b="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321225" y="1659550"/>
            <a:ext cx="450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Conciertos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036376" y="1581913"/>
            <a:ext cx="5071248" cy="1979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Monumentos Historicos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253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036376" y="1991850"/>
            <a:ext cx="50712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Restaurantes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25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321250" y="1612835"/>
            <a:ext cx="4501500" cy="1917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Eventos </a:t>
            </a:r>
            <a:br>
              <a:rPr lang="es-MX" sz="6000" dirty="0"/>
            </a:br>
            <a:r>
              <a:rPr lang="es-MX" sz="6000" dirty="0"/>
              <a:t>artísticos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89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321225" y="1659550"/>
            <a:ext cx="450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Leyendas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4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1733722" y="1632154"/>
            <a:ext cx="5676555" cy="1879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Normalizacion</a:t>
            </a:r>
            <a:br>
              <a:rPr lang="en" sz="6000" dirty="0"/>
            </a:br>
            <a:r>
              <a:rPr lang="en" sz="6000" dirty="0"/>
              <a:t>Tur</a:t>
            </a:r>
            <a:r>
              <a:rPr lang="es-MX" sz="6000" dirty="0"/>
              <a:t>í</a:t>
            </a:r>
            <a:r>
              <a:rPr lang="en" sz="6000" dirty="0"/>
              <a:t>stica 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35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/>
              <a:t>Arquitectura de software</a:t>
            </a:r>
            <a:endParaRPr b="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82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CD75FB-9888-451B-A6C7-89617C28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81" y="0"/>
            <a:ext cx="62508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1C8B0BE-1690-46FD-94BC-4F76C017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" y="1009650"/>
            <a:ext cx="73628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40080" y="2980142"/>
            <a:ext cx="4456176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dirty="0"/>
              <a:t>Objetivo</a:t>
            </a:r>
            <a:endParaRPr lang="es-MX" sz="40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A89C409-D539-495E-982F-22D16D573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22" y="0"/>
            <a:ext cx="72097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406CAC2-EF3B-4BA7-B70B-A4055160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1771650"/>
            <a:ext cx="59626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5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94BEE0-6204-4FA7-BD66-83027A98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91" y="1332560"/>
            <a:ext cx="5717617" cy="34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64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Prototipo de las </a:t>
            </a:r>
            <a:br>
              <a:rPr lang="es-MX" dirty="0"/>
            </a:br>
            <a:r>
              <a:rPr lang="es-MX" dirty="0"/>
              <a:t>interfaces 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64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/>
          <p:nvPr/>
        </p:nvSpPr>
        <p:spPr>
          <a:xfrm>
            <a:off x="3476025" y="614402"/>
            <a:ext cx="5028437" cy="391469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3686446" y="822289"/>
            <a:ext cx="4607700" cy="29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  <a:endParaRPr sz="10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62" name="Google Shape;262;p3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En la imagen podemos apreciar una vista general de toda la funcionalidad de la pagina.</a:t>
            </a:r>
            <a:endParaRPr dirty="0"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457200" y="1813850"/>
            <a:ext cx="23838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Mock-up General</a:t>
            </a:r>
            <a:endParaRPr dirty="0"/>
          </a:p>
        </p:txBody>
      </p:sp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40DA27B-9DA8-4446-B4AC-DC09877BF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447" y="822289"/>
            <a:ext cx="4607700" cy="2942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/>
              <a:t>Herramientas de Desarrollo</a:t>
            </a:r>
            <a:endParaRPr b="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275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66443" y="1564729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Herramientas de desarrollo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3AB2C24-0132-41EF-978C-94C4063ED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7"/>
          <a:stretch/>
        </p:blipFill>
        <p:spPr>
          <a:xfrm>
            <a:off x="2462784" y="0"/>
            <a:ext cx="44066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8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586766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Responsables de cada arquitectura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77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ctrTitle" idx="4294967295"/>
          </p:nvPr>
        </p:nvSpPr>
        <p:spPr>
          <a:xfrm>
            <a:off x="109470" y="66742"/>
            <a:ext cx="3934047" cy="5385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latin typeface="Varela"/>
                <a:ea typeface="Varela"/>
                <a:cs typeface="Varela"/>
                <a:sym typeface="Varela"/>
              </a:rPr>
              <a:t>Arquitectura de negocios</a:t>
            </a:r>
            <a:r>
              <a:rPr lang="en" sz="2400" dirty="0">
                <a:latin typeface="Varela"/>
                <a:ea typeface="Varela"/>
                <a:cs typeface="Varela"/>
                <a:sym typeface="Varela"/>
              </a:rPr>
              <a:t> </a:t>
            </a:r>
            <a:endParaRPr sz="2400" dirty="0"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4294967295"/>
          </p:nvPr>
        </p:nvSpPr>
        <p:spPr>
          <a:xfrm>
            <a:off x="219207" y="603038"/>
            <a:ext cx="3183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Samuel Zaleta </a:t>
            </a:r>
            <a:r>
              <a:rPr lang="en-US" dirty="0" err="1"/>
              <a:t>Magaña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ctrTitle" idx="4294967295"/>
          </p:nvPr>
        </p:nvSpPr>
        <p:spPr>
          <a:xfrm>
            <a:off x="109470" y="3575515"/>
            <a:ext cx="4685815" cy="521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>
                <a:latin typeface="Varela"/>
                <a:sym typeface="Varela"/>
              </a:rPr>
              <a:t>A</a:t>
            </a:r>
            <a:r>
              <a:rPr lang="es-MX" sz="2400" dirty="0" err="1">
                <a:latin typeface="Varela"/>
                <a:sym typeface="Varela"/>
              </a:rPr>
              <a:t>rquitectura</a:t>
            </a:r>
            <a:r>
              <a:rPr lang="es-MX" sz="2400" dirty="0">
                <a:latin typeface="Varela"/>
                <a:sym typeface="Varela"/>
              </a:rPr>
              <a:t> de a</a:t>
            </a:r>
            <a:r>
              <a:rPr lang="en" sz="2400" dirty="0">
                <a:latin typeface="Varela"/>
                <a:sym typeface="Varela"/>
              </a:rPr>
              <a:t>plicaciones</a:t>
            </a:r>
            <a:endParaRPr sz="2400" dirty="0">
              <a:latin typeface="Varela"/>
              <a:sym typeface="Varela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4294967295"/>
          </p:nvPr>
        </p:nvSpPr>
        <p:spPr>
          <a:xfrm>
            <a:off x="164338" y="2949266"/>
            <a:ext cx="3293037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Uriel </a:t>
            </a:r>
            <a:r>
              <a:rPr lang="es-MX" dirty="0"/>
              <a:t>A</a:t>
            </a:r>
            <a:r>
              <a:rPr lang="en" dirty="0"/>
              <a:t>lvarado </a:t>
            </a:r>
            <a:r>
              <a:rPr lang="es-MX" dirty="0"/>
              <a:t>González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ctrTitle" idx="4294967295"/>
          </p:nvPr>
        </p:nvSpPr>
        <p:spPr>
          <a:xfrm>
            <a:off x="109470" y="2432774"/>
            <a:ext cx="3766241" cy="434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Varela"/>
                <a:sym typeface="Varela"/>
              </a:rPr>
              <a:t>Arquitec</a:t>
            </a:r>
            <a:r>
              <a:rPr lang="es-MX" sz="2400" dirty="0">
                <a:solidFill>
                  <a:schemeClr val="bg1"/>
                </a:solidFill>
                <a:latin typeface="Varela"/>
                <a:sym typeface="Varela"/>
              </a:rPr>
              <a:t>tura de datos</a:t>
            </a:r>
            <a:endParaRPr sz="2400" dirty="0">
              <a:solidFill>
                <a:schemeClr val="bg1"/>
              </a:solidFill>
              <a:latin typeface="Varela"/>
              <a:sym typeface="Varela"/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4294967295"/>
          </p:nvPr>
        </p:nvSpPr>
        <p:spPr>
          <a:xfrm>
            <a:off x="219207" y="4120373"/>
            <a:ext cx="3293037" cy="399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Guadalupe Crespo Torres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9" name="Google Shape;192;p28">
            <a:extLst>
              <a:ext uri="{FF2B5EF4-FFF2-40B4-BE49-F238E27FC236}">
                <a16:creationId xmlns:a16="http://schemas.microsoft.com/office/drawing/2014/main" id="{655FCFC4-A0B8-41F5-B9A8-B8D4937612CF}"/>
              </a:ext>
            </a:extLst>
          </p:cNvPr>
          <p:cNvSpPr txBox="1">
            <a:spLocks/>
          </p:cNvSpPr>
          <p:nvPr/>
        </p:nvSpPr>
        <p:spPr>
          <a:xfrm>
            <a:off x="109470" y="1203152"/>
            <a:ext cx="4182788" cy="5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MX" sz="2400" dirty="0">
                <a:latin typeface="Varela"/>
                <a:sym typeface="Varela"/>
              </a:rPr>
              <a:t>Arquitectura Tecnológica</a:t>
            </a:r>
          </a:p>
        </p:txBody>
      </p:sp>
      <p:sp>
        <p:nvSpPr>
          <p:cNvPr id="10" name="Google Shape;193;p28">
            <a:extLst>
              <a:ext uri="{FF2B5EF4-FFF2-40B4-BE49-F238E27FC236}">
                <a16:creationId xmlns:a16="http://schemas.microsoft.com/office/drawing/2014/main" id="{18788CDC-C826-4E0C-946B-97D2A92B4A34}"/>
              </a:ext>
            </a:extLst>
          </p:cNvPr>
          <p:cNvSpPr txBox="1">
            <a:spLocks/>
          </p:cNvSpPr>
          <p:nvPr/>
        </p:nvSpPr>
        <p:spPr>
          <a:xfrm>
            <a:off x="109470" y="1858822"/>
            <a:ext cx="3183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spcAft>
                <a:spcPts val="1000"/>
              </a:spcAft>
              <a:buFont typeface="Varela"/>
              <a:buNone/>
            </a:pPr>
            <a:r>
              <a:rPr lang="es-MX" dirty="0"/>
              <a:t>Miguel D e Jesús Herrera Loaiza </a:t>
            </a:r>
          </a:p>
        </p:txBody>
      </p:sp>
      <p:sp>
        <p:nvSpPr>
          <p:cNvPr id="11" name="Google Shape;191;p28">
            <a:extLst>
              <a:ext uri="{FF2B5EF4-FFF2-40B4-BE49-F238E27FC236}">
                <a16:creationId xmlns:a16="http://schemas.microsoft.com/office/drawing/2014/main" id="{864A1368-67D2-4FFF-80AE-72AEF4549473}"/>
              </a:ext>
            </a:extLst>
          </p:cNvPr>
          <p:cNvSpPr txBox="1">
            <a:spLocks/>
          </p:cNvSpPr>
          <p:nvPr/>
        </p:nvSpPr>
        <p:spPr>
          <a:xfrm>
            <a:off x="3402507" y="4471509"/>
            <a:ext cx="3183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spcAft>
                <a:spcPts val="1000"/>
              </a:spcAft>
              <a:buFont typeface="Varela"/>
              <a:buNone/>
            </a:pPr>
            <a:r>
              <a:rPr lang="en-US" dirty="0"/>
              <a:t>*Cesar Esteban Hernandez Bravo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6"/>
            <a:ext cx="30753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Gracias!</a:t>
            </a:r>
            <a:endParaRPr sz="4400"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4"/>
            <a:ext cx="3075300" cy="2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Alguna  pregunta?</a:t>
            </a:r>
            <a:endParaRPr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6928" y="67002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Objetivo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566928" y="1514730"/>
            <a:ext cx="2663952" cy="233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MX" sz="1400" dirty="0"/>
              <a:t>Buscar y consultar una agenda de eventos turísticos y culturales. </a:t>
            </a:r>
          </a:p>
          <a:p>
            <a:r>
              <a:rPr lang="es-MX" sz="1400" dirty="0"/>
              <a:t>Ofertados en los distintos recintos de la capital.</a:t>
            </a:r>
          </a:p>
          <a:p>
            <a:r>
              <a:rPr lang="es-MX" sz="1400" dirty="0"/>
              <a:t>Además de los eventos en los atractivos turísticos más importantes del estado.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0" dirty="0"/>
          </a:p>
        </p:txBody>
      </p:sp>
      <p:grpSp>
        <p:nvGrpSpPr>
          <p:cNvPr id="11" name="Google Shape;307;p39">
            <a:extLst>
              <a:ext uri="{FF2B5EF4-FFF2-40B4-BE49-F238E27FC236}">
                <a16:creationId xmlns:a16="http://schemas.microsoft.com/office/drawing/2014/main" id="{F6D2C81E-E1B1-45D1-A587-E48B1A5A8FFB}"/>
              </a:ext>
            </a:extLst>
          </p:cNvPr>
          <p:cNvGrpSpPr/>
          <p:nvPr/>
        </p:nvGrpSpPr>
        <p:grpSpPr>
          <a:xfrm>
            <a:off x="5414576" y="3795932"/>
            <a:ext cx="997091" cy="829973"/>
            <a:chOff x="1247825" y="322750"/>
            <a:chExt cx="443300" cy="369000"/>
          </a:xfrm>
        </p:grpSpPr>
        <p:sp>
          <p:nvSpPr>
            <p:cNvPr id="12" name="Google Shape;308;p39">
              <a:extLst>
                <a:ext uri="{FF2B5EF4-FFF2-40B4-BE49-F238E27FC236}">
                  <a16:creationId xmlns:a16="http://schemas.microsoft.com/office/drawing/2014/main" id="{E6B86AE4-1D83-4C15-BAFF-18C801A8A63B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;p39">
              <a:extLst>
                <a:ext uri="{FF2B5EF4-FFF2-40B4-BE49-F238E27FC236}">
                  <a16:creationId xmlns:a16="http://schemas.microsoft.com/office/drawing/2014/main" id="{A48858EA-EDDC-4865-A8B6-61B9BC91EF0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0;p39">
              <a:extLst>
                <a:ext uri="{FF2B5EF4-FFF2-40B4-BE49-F238E27FC236}">
                  <a16:creationId xmlns:a16="http://schemas.microsoft.com/office/drawing/2014/main" id="{C4843AE2-99CE-4C9A-8418-5D510A838D21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;p39">
              <a:extLst>
                <a:ext uri="{FF2B5EF4-FFF2-40B4-BE49-F238E27FC236}">
                  <a16:creationId xmlns:a16="http://schemas.microsoft.com/office/drawing/2014/main" id="{259C772A-0250-4FF7-9DAB-6C9F607EF66A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2;p39">
              <a:extLst>
                <a:ext uri="{FF2B5EF4-FFF2-40B4-BE49-F238E27FC236}">
                  <a16:creationId xmlns:a16="http://schemas.microsoft.com/office/drawing/2014/main" id="{D094CFAF-6CD3-4F4E-8EFA-717EAB50BDEA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27;p39">
            <a:extLst>
              <a:ext uri="{FF2B5EF4-FFF2-40B4-BE49-F238E27FC236}">
                <a16:creationId xmlns:a16="http://schemas.microsoft.com/office/drawing/2014/main" id="{0D2D8C29-FE46-4C96-B18D-9C75D1B4BFE2}"/>
              </a:ext>
            </a:extLst>
          </p:cNvPr>
          <p:cNvGrpSpPr/>
          <p:nvPr/>
        </p:nvGrpSpPr>
        <p:grpSpPr>
          <a:xfrm>
            <a:off x="3569167" y="3795072"/>
            <a:ext cx="854391" cy="705735"/>
            <a:chOff x="5268225" y="4341925"/>
            <a:chExt cx="468850" cy="387275"/>
          </a:xfrm>
        </p:grpSpPr>
        <p:sp>
          <p:nvSpPr>
            <p:cNvPr id="19" name="Google Shape;528;p39">
              <a:extLst>
                <a:ext uri="{FF2B5EF4-FFF2-40B4-BE49-F238E27FC236}">
                  <a16:creationId xmlns:a16="http://schemas.microsoft.com/office/drawing/2014/main" id="{7E9A299C-7E0E-4A39-8E55-282DEB5E69E8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9;p39">
              <a:extLst>
                <a:ext uri="{FF2B5EF4-FFF2-40B4-BE49-F238E27FC236}">
                  <a16:creationId xmlns:a16="http://schemas.microsoft.com/office/drawing/2014/main" id="{38A86D75-4DD0-464C-8574-0B6BB9101C64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0;p39">
              <a:extLst>
                <a:ext uri="{FF2B5EF4-FFF2-40B4-BE49-F238E27FC236}">
                  <a16:creationId xmlns:a16="http://schemas.microsoft.com/office/drawing/2014/main" id="{954ABBAD-C69D-44A2-83BB-000E0B9322A4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1;p39">
              <a:extLst>
                <a:ext uri="{FF2B5EF4-FFF2-40B4-BE49-F238E27FC236}">
                  <a16:creationId xmlns:a16="http://schemas.microsoft.com/office/drawing/2014/main" id="{20B33AC2-98D1-4B8D-BEF1-A8FE5E3D218F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2;p39">
              <a:extLst>
                <a:ext uri="{FF2B5EF4-FFF2-40B4-BE49-F238E27FC236}">
                  <a16:creationId xmlns:a16="http://schemas.microsoft.com/office/drawing/2014/main" id="{61F0B12E-BD5D-4A8F-AB05-3CCB5537CDCD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3;p39">
              <a:extLst>
                <a:ext uri="{FF2B5EF4-FFF2-40B4-BE49-F238E27FC236}">
                  <a16:creationId xmlns:a16="http://schemas.microsoft.com/office/drawing/2014/main" id="{E5ACDBD8-DE5E-4719-9FAB-D7E7E695A07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4;p39">
              <a:extLst>
                <a:ext uri="{FF2B5EF4-FFF2-40B4-BE49-F238E27FC236}">
                  <a16:creationId xmlns:a16="http://schemas.microsoft.com/office/drawing/2014/main" id="{61BF5DEC-D110-4BBA-8F7E-C883046D0CC3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5;p39">
              <a:extLst>
                <a:ext uri="{FF2B5EF4-FFF2-40B4-BE49-F238E27FC236}">
                  <a16:creationId xmlns:a16="http://schemas.microsoft.com/office/drawing/2014/main" id="{A66EAD86-7F33-4939-9AF3-097C63E79B62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719;p39">
            <a:extLst>
              <a:ext uri="{FF2B5EF4-FFF2-40B4-BE49-F238E27FC236}">
                <a16:creationId xmlns:a16="http://schemas.microsoft.com/office/drawing/2014/main" id="{448E979B-6553-4A79-93CB-C62075CE8F68}"/>
              </a:ext>
            </a:extLst>
          </p:cNvPr>
          <p:cNvGrpSpPr/>
          <p:nvPr/>
        </p:nvGrpSpPr>
        <p:grpSpPr>
          <a:xfrm>
            <a:off x="3888808" y="2268267"/>
            <a:ext cx="1097779" cy="606965"/>
            <a:chOff x="531800" y="5071350"/>
            <a:chExt cx="529750" cy="292900"/>
          </a:xfrm>
        </p:grpSpPr>
        <p:sp>
          <p:nvSpPr>
            <p:cNvPr id="28" name="Google Shape;720;p39">
              <a:extLst>
                <a:ext uri="{FF2B5EF4-FFF2-40B4-BE49-F238E27FC236}">
                  <a16:creationId xmlns:a16="http://schemas.microsoft.com/office/drawing/2014/main" id="{2E18AB1A-9DD4-458B-82E3-4F160BE0DA9E}"/>
                </a:ext>
              </a:extLst>
            </p:cNvPr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21;p39">
              <a:extLst>
                <a:ext uri="{FF2B5EF4-FFF2-40B4-BE49-F238E27FC236}">
                  <a16:creationId xmlns:a16="http://schemas.microsoft.com/office/drawing/2014/main" id="{3B35C3F8-BE03-4D38-8CD0-8E9A01349497}"/>
                </a:ext>
              </a:extLst>
            </p:cNvPr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2;p39">
              <a:extLst>
                <a:ext uri="{FF2B5EF4-FFF2-40B4-BE49-F238E27FC236}">
                  <a16:creationId xmlns:a16="http://schemas.microsoft.com/office/drawing/2014/main" id="{4E56D440-B5D2-411E-BBC1-CA0DD730D725}"/>
                </a:ext>
              </a:extLst>
            </p:cNvPr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3;p39">
              <a:extLst>
                <a:ext uri="{FF2B5EF4-FFF2-40B4-BE49-F238E27FC236}">
                  <a16:creationId xmlns:a16="http://schemas.microsoft.com/office/drawing/2014/main" id="{AA130F36-8E81-4EFB-946F-7AC1F91D5BA5}"/>
                </a:ext>
              </a:extLst>
            </p:cNvPr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4;p39">
              <a:extLst>
                <a:ext uri="{FF2B5EF4-FFF2-40B4-BE49-F238E27FC236}">
                  <a16:creationId xmlns:a16="http://schemas.microsoft.com/office/drawing/2014/main" id="{26A34DC0-4B4A-4ACA-9C3B-883B25A84C3C}"/>
                </a:ext>
              </a:extLst>
            </p:cNvPr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5;p39">
              <a:extLst>
                <a:ext uri="{FF2B5EF4-FFF2-40B4-BE49-F238E27FC236}">
                  <a16:creationId xmlns:a16="http://schemas.microsoft.com/office/drawing/2014/main" id="{6D62F355-E0A9-41B4-9F57-999B927630DF}"/>
                </a:ext>
              </a:extLst>
            </p:cNvPr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6;p39">
              <a:extLst>
                <a:ext uri="{FF2B5EF4-FFF2-40B4-BE49-F238E27FC236}">
                  <a16:creationId xmlns:a16="http://schemas.microsoft.com/office/drawing/2014/main" id="{BA7A3665-641E-4E01-AA3D-1D0C7C5173C2}"/>
                </a:ext>
              </a:extLst>
            </p:cNvPr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228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6928" y="67002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Objetivo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628261" y="2069288"/>
            <a:ext cx="2663952" cy="233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 b="1" dirty="0"/>
              <a:t>APLICACIÓN 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 dirty="0"/>
              <a:t>Permitir emitir comentarios y datos de interés para compartir con otros usuarios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0" dirty="0"/>
          </a:p>
        </p:txBody>
      </p:sp>
      <p:grpSp>
        <p:nvGrpSpPr>
          <p:cNvPr id="11" name="Google Shape;307;p39">
            <a:extLst>
              <a:ext uri="{FF2B5EF4-FFF2-40B4-BE49-F238E27FC236}">
                <a16:creationId xmlns:a16="http://schemas.microsoft.com/office/drawing/2014/main" id="{F6D2C81E-E1B1-45D1-A587-E48B1A5A8FFB}"/>
              </a:ext>
            </a:extLst>
          </p:cNvPr>
          <p:cNvGrpSpPr/>
          <p:nvPr/>
        </p:nvGrpSpPr>
        <p:grpSpPr>
          <a:xfrm>
            <a:off x="5414576" y="3795932"/>
            <a:ext cx="997091" cy="829973"/>
            <a:chOff x="1247825" y="322750"/>
            <a:chExt cx="443300" cy="369000"/>
          </a:xfrm>
        </p:grpSpPr>
        <p:sp>
          <p:nvSpPr>
            <p:cNvPr id="12" name="Google Shape;308;p39">
              <a:extLst>
                <a:ext uri="{FF2B5EF4-FFF2-40B4-BE49-F238E27FC236}">
                  <a16:creationId xmlns:a16="http://schemas.microsoft.com/office/drawing/2014/main" id="{E6B86AE4-1D83-4C15-BAFF-18C801A8A63B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;p39">
              <a:extLst>
                <a:ext uri="{FF2B5EF4-FFF2-40B4-BE49-F238E27FC236}">
                  <a16:creationId xmlns:a16="http://schemas.microsoft.com/office/drawing/2014/main" id="{A48858EA-EDDC-4865-A8B6-61B9BC91EF0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0;p39">
              <a:extLst>
                <a:ext uri="{FF2B5EF4-FFF2-40B4-BE49-F238E27FC236}">
                  <a16:creationId xmlns:a16="http://schemas.microsoft.com/office/drawing/2014/main" id="{C4843AE2-99CE-4C9A-8418-5D510A838D21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;p39">
              <a:extLst>
                <a:ext uri="{FF2B5EF4-FFF2-40B4-BE49-F238E27FC236}">
                  <a16:creationId xmlns:a16="http://schemas.microsoft.com/office/drawing/2014/main" id="{259C772A-0250-4FF7-9DAB-6C9F607EF66A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2;p39">
              <a:extLst>
                <a:ext uri="{FF2B5EF4-FFF2-40B4-BE49-F238E27FC236}">
                  <a16:creationId xmlns:a16="http://schemas.microsoft.com/office/drawing/2014/main" id="{D094CFAF-6CD3-4F4E-8EFA-717EAB50BDEA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27;p39">
            <a:extLst>
              <a:ext uri="{FF2B5EF4-FFF2-40B4-BE49-F238E27FC236}">
                <a16:creationId xmlns:a16="http://schemas.microsoft.com/office/drawing/2014/main" id="{0D2D8C29-FE46-4C96-B18D-9C75D1B4BFE2}"/>
              </a:ext>
            </a:extLst>
          </p:cNvPr>
          <p:cNvGrpSpPr/>
          <p:nvPr/>
        </p:nvGrpSpPr>
        <p:grpSpPr>
          <a:xfrm>
            <a:off x="3569167" y="3795072"/>
            <a:ext cx="854391" cy="705735"/>
            <a:chOff x="5268225" y="4341925"/>
            <a:chExt cx="468850" cy="387275"/>
          </a:xfrm>
        </p:grpSpPr>
        <p:sp>
          <p:nvSpPr>
            <p:cNvPr id="19" name="Google Shape;528;p39">
              <a:extLst>
                <a:ext uri="{FF2B5EF4-FFF2-40B4-BE49-F238E27FC236}">
                  <a16:creationId xmlns:a16="http://schemas.microsoft.com/office/drawing/2014/main" id="{7E9A299C-7E0E-4A39-8E55-282DEB5E69E8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9;p39">
              <a:extLst>
                <a:ext uri="{FF2B5EF4-FFF2-40B4-BE49-F238E27FC236}">
                  <a16:creationId xmlns:a16="http://schemas.microsoft.com/office/drawing/2014/main" id="{38A86D75-4DD0-464C-8574-0B6BB9101C64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0;p39">
              <a:extLst>
                <a:ext uri="{FF2B5EF4-FFF2-40B4-BE49-F238E27FC236}">
                  <a16:creationId xmlns:a16="http://schemas.microsoft.com/office/drawing/2014/main" id="{954ABBAD-C69D-44A2-83BB-000E0B9322A4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1;p39">
              <a:extLst>
                <a:ext uri="{FF2B5EF4-FFF2-40B4-BE49-F238E27FC236}">
                  <a16:creationId xmlns:a16="http://schemas.microsoft.com/office/drawing/2014/main" id="{20B33AC2-98D1-4B8D-BEF1-A8FE5E3D218F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2;p39">
              <a:extLst>
                <a:ext uri="{FF2B5EF4-FFF2-40B4-BE49-F238E27FC236}">
                  <a16:creationId xmlns:a16="http://schemas.microsoft.com/office/drawing/2014/main" id="{61F0B12E-BD5D-4A8F-AB05-3CCB5537CDCD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3;p39">
              <a:extLst>
                <a:ext uri="{FF2B5EF4-FFF2-40B4-BE49-F238E27FC236}">
                  <a16:creationId xmlns:a16="http://schemas.microsoft.com/office/drawing/2014/main" id="{E5ACDBD8-DE5E-4719-9FAB-D7E7E695A07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4;p39">
              <a:extLst>
                <a:ext uri="{FF2B5EF4-FFF2-40B4-BE49-F238E27FC236}">
                  <a16:creationId xmlns:a16="http://schemas.microsoft.com/office/drawing/2014/main" id="{61BF5DEC-D110-4BBA-8F7E-C883046D0CC3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5;p39">
              <a:extLst>
                <a:ext uri="{FF2B5EF4-FFF2-40B4-BE49-F238E27FC236}">
                  <a16:creationId xmlns:a16="http://schemas.microsoft.com/office/drawing/2014/main" id="{A66EAD86-7F33-4939-9AF3-097C63E79B62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719;p39">
            <a:extLst>
              <a:ext uri="{FF2B5EF4-FFF2-40B4-BE49-F238E27FC236}">
                <a16:creationId xmlns:a16="http://schemas.microsoft.com/office/drawing/2014/main" id="{448E979B-6553-4A79-93CB-C62075CE8F68}"/>
              </a:ext>
            </a:extLst>
          </p:cNvPr>
          <p:cNvGrpSpPr/>
          <p:nvPr/>
        </p:nvGrpSpPr>
        <p:grpSpPr>
          <a:xfrm>
            <a:off x="4572000" y="2268267"/>
            <a:ext cx="1097779" cy="606965"/>
            <a:chOff x="531800" y="5071350"/>
            <a:chExt cx="529750" cy="292900"/>
          </a:xfrm>
        </p:grpSpPr>
        <p:sp>
          <p:nvSpPr>
            <p:cNvPr id="28" name="Google Shape;720;p39">
              <a:extLst>
                <a:ext uri="{FF2B5EF4-FFF2-40B4-BE49-F238E27FC236}">
                  <a16:creationId xmlns:a16="http://schemas.microsoft.com/office/drawing/2014/main" id="{2E18AB1A-9DD4-458B-82E3-4F160BE0DA9E}"/>
                </a:ext>
              </a:extLst>
            </p:cNvPr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21;p39">
              <a:extLst>
                <a:ext uri="{FF2B5EF4-FFF2-40B4-BE49-F238E27FC236}">
                  <a16:creationId xmlns:a16="http://schemas.microsoft.com/office/drawing/2014/main" id="{3B35C3F8-BE03-4D38-8CD0-8E9A01349497}"/>
                </a:ext>
              </a:extLst>
            </p:cNvPr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2;p39">
              <a:extLst>
                <a:ext uri="{FF2B5EF4-FFF2-40B4-BE49-F238E27FC236}">
                  <a16:creationId xmlns:a16="http://schemas.microsoft.com/office/drawing/2014/main" id="{4E56D440-B5D2-411E-BBC1-CA0DD730D725}"/>
                </a:ext>
              </a:extLst>
            </p:cNvPr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3;p39">
              <a:extLst>
                <a:ext uri="{FF2B5EF4-FFF2-40B4-BE49-F238E27FC236}">
                  <a16:creationId xmlns:a16="http://schemas.microsoft.com/office/drawing/2014/main" id="{AA130F36-8E81-4EFB-946F-7AC1F91D5BA5}"/>
                </a:ext>
              </a:extLst>
            </p:cNvPr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4;p39">
              <a:extLst>
                <a:ext uri="{FF2B5EF4-FFF2-40B4-BE49-F238E27FC236}">
                  <a16:creationId xmlns:a16="http://schemas.microsoft.com/office/drawing/2014/main" id="{26A34DC0-4B4A-4ACA-9C3B-883B25A84C3C}"/>
                </a:ext>
              </a:extLst>
            </p:cNvPr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5;p39">
              <a:extLst>
                <a:ext uri="{FF2B5EF4-FFF2-40B4-BE49-F238E27FC236}">
                  <a16:creationId xmlns:a16="http://schemas.microsoft.com/office/drawing/2014/main" id="{6D62F355-E0A9-41B4-9F57-999B927630DF}"/>
                </a:ext>
              </a:extLst>
            </p:cNvPr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6;p39">
              <a:extLst>
                <a:ext uri="{FF2B5EF4-FFF2-40B4-BE49-F238E27FC236}">
                  <a16:creationId xmlns:a16="http://schemas.microsoft.com/office/drawing/2014/main" id="{BA7A3665-641E-4E01-AA3D-1D0C7C5173C2}"/>
                </a:ext>
              </a:extLst>
            </p:cNvPr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190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6"/>
            <a:ext cx="30753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Vis</a:t>
            </a:r>
            <a:r>
              <a:rPr lang="es-MX" sz="3000" dirty="0" err="1"/>
              <a:t>ión</a:t>
            </a:r>
            <a:r>
              <a:rPr lang="es-MX" sz="3000" dirty="0"/>
              <a:t> </a:t>
            </a:r>
            <a:endParaRPr sz="3000"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4"/>
            <a:ext cx="3075300" cy="2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Consolidar Puebla como frente cultural y turístico por su riqueza patrimonial.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4294967295"/>
          </p:nvPr>
        </p:nvSpPr>
        <p:spPr>
          <a:xfrm>
            <a:off x="457200" y="405900"/>
            <a:ext cx="23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Alcance da la aplicación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 idx="4294967295"/>
          </p:nvPr>
        </p:nvSpPr>
        <p:spPr>
          <a:xfrm>
            <a:off x="731550" y="731649"/>
            <a:ext cx="2127937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Alcance</a:t>
            </a:r>
            <a:endParaRPr sz="3600" dirty="0"/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03" name="Google Shape;203;p29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9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2285800" y="2450398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6767891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1508142" y="2266952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1.Agenda de eventos artísticos y culturales</a:t>
            </a:r>
          </a:p>
        </p:txBody>
      </p:sp>
      <p:sp>
        <p:nvSpPr>
          <p:cNvPr id="11" name="Google Shape;207;p29">
            <a:extLst>
              <a:ext uri="{FF2B5EF4-FFF2-40B4-BE49-F238E27FC236}">
                <a16:creationId xmlns:a16="http://schemas.microsoft.com/office/drawing/2014/main" id="{1FBB666D-A95D-4764-90EC-F6EF7DE94F11}"/>
              </a:ext>
            </a:extLst>
          </p:cNvPr>
          <p:cNvSpPr/>
          <p:nvPr/>
        </p:nvSpPr>
        <p:spPr>
          <a:xfrm>
            <a:off x="3772121" y="2266952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2.Búsqueda y consulta de eventos artísticos y culturales</a:t>
            </a:r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DF7C9234-DC92-4869-8C2E-8E61C1D66B66}"/>
              </a:ext>
            </a:extLst>
          </p:cNvPr>
          <p:cNvSpPr/>
          <p:nvPr/>
        </p:nvSpPr>
        <p:spPr>
          <a:xfrm>
            <a:off x="5899933" y="2266951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3.Catálogo de </a:t>
            </a:r>
            <a:r>
              <a:rPr lang="pt-BR" dirty="0" err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atractivos</a:t>
            </a:r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 turísticos</a:t>
            </a:r>
            <a:endParaRPr lang="es-MX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 idx="4294967295"/>
          </p:nvPr>
        </p:nvSpPr>
        <p:spPr>
          <a:xfrm>
            <a:off x="731550" y="731649"/>
            <a:ext cx="2127937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Alcance</a:t>
            </a:r>
            <a:endParaRPr sz="3600" dirty="0"/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3" name="Google Shape;203;p29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9"/>
          <p:cNvSpPr/>
          <p:nvPr/>
        </p:nvSpPr>
        <p:spPr>
          <a:xfrm>
            <a:off x="3381158" y="2433482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1280008" y="2433482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5617758" y="24377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572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4.Búsqueda y consulta de atractivos turísticos</a:t>
            </a:r>
          </a:p>
        </p:txBody>
      </p:sp>
      <p:sp>
        <p:nvSpPr>
          <p:cNvPr id="11" name="Google Shape;207;p29">
            <a:extLst>
              <a:ext uri="{FF2B5EF4-FFF2-40B4-BE49-F238E27FC236}">
                <a16:creationId xmlns:a16="http://schemas.microsoft.com/office/drawing/2014/main" id="{1FBB666D-A95D-4764-90EC-F6EF7DE94F11}"/>
              </a:ext>
            </a:extLst>
          </p:cNvPr>
          <p:cNvSpPr/>
          <p:nvPr/>
        </p:nvSpPr>
        <p:spPr>
          <a:xfrm>
            <a:off x="26035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5.Registro de comentários sobre eventos o </a:t>
            </a:r>
            <a:r>
              <a:rPr lang="pt-BR" dirty="0" err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atractivos</a:t>
            </a:r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 turísticos</a:t>
            </a:r>
            <a:endParaRPr lang="es-MX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DF7C9234-DC92-4869-8C2E-8E61C1D66B66}"/>
              </a:ext>
            </a:extLst>
          </p:cNvPr>
          <p:cNvSpPr/>
          <p:nvPr/>
        </p:nvSpPr>
        <p:spPr>
          <a:xfrm>
            <a:off x="47498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6.Gestión de eventos y recintos</a:t>
            </a:r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67ADB52-2AB5-48EB-A58C-57598BD132E3}"/>
              </a:ext>
            </a:extLst>
          </p:cNvPr>
          <p:cNvSpPr/>
          <p:nvPr/>
        </p:nvSpPr>
        <p:spPr>
          <a:xfrm>
            <a:off x="7764058" y="24377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2E4B3F09-FA27-44CC-95A2-CEC54635406E}"/>
              </a:ext>
            </a:extLst>
          </p:cNvPr>
          <p:cNvSpPr/>
          <p:nvPr/>
        </p:nvSpPr>
        <p:spPr>
          <a:xfrm>
            <a:off x="68961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7.Gestión de atractivos turísticos</a:t>
            </a:r>
          </a:p>
        </p:txBody>
      </p:sp>
    </p:spTree>
    <p:extLst>
      <p:ext uri="{BB962C8B-B14F-4D97-AF65-F5344CB8AC3E}">
        <p14:creationId xmlns:p14="http://schemas.microsoft.com/office/powerpoint/2010/main" val="231493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Restricciones </a:t>
            </a:r>
            <a:endParaRPr dirty="0"/>
          </a:p>
        </p:txBody>
      </p:sp>
      <p:sp>
        <p:nvSpPr>
          <p:cNvPr id="154" name="Google Shape;154;p24"/>
          <p:cNvSpPr/>
          <p:nvPr/>
        </p:nvSpPr>
        <p:spPr>
          <a:xfrm>
            <a:off x="1197517" y="296690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Herramientas</a:t>
            </a:r>
            <a:endParaRPr sz="13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457200" y="173055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Web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1931500" y="173055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Responsive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254</Words>
  <Application>Microsoft Office PowerPoint</Application>
  <PresentationFormat>Presentación en pantalla (16:9)</PresentationFormat>
  <Paragraphs>92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Twentieth Century</vt:lpstr>
      <vt:lpstr>Varela</vt:lpstr>
      <vt:lpstr>Raleway</vt:lpstr>
      <vt:lpstr>Ragozine template</vt:lpstr>
      <vt:lpstr>Aplicación de información turística de Puebla</vt:lpstr>
      <vt:lpstr>Objetivo</vt:lpstr>
      <vt:lpstr>Objetivo</vt:lpstr>
      <vt:lpstr>Objetivo</vt:lpstr>
      <vt:lpstr>Visión </vt:lpstr>
      <vt:lpstr>Alcance da la aplicación </vt:lpstr>
      <vt:lpstr>Alcance</vt:lpstr>
      <vt:lpstr>Alcance</vt:lpstr>
      <vt:lpstr>Restricciones </vt:lpstr>
      <vt:lpstr> FUNCIONALIDAD</vt:lpstr>
      <vt:lpstr>Conciertos</vt:lpstr>
      <vt:lpstr>Monumentos Historicos</vt:lpstr>
      <vt:lpstr>Restaurantes</vt:lpstr>
      <vt:lpstr>Eventos  artísticos</vt:lpstr>
      <vt:lpstr>Leyendas</vt:lpstr>
      <vt:lpstr>Normalizacion Turística </vt:lpstr>
      <vt:lpstr> Arquitectura de software</vt:lpstr>
      <vt:lpstr>MAPS</vt:lpstr>
      <vt:lpstr>MAPS</vt:lpstr>
      <vt:lpstr>MAPS</vt:lpstr>
      <vt:lpstr>MAPS</vt:lpstr>
      <vt:lpstr>MAPS</vt:lpstr>
      <vt:lpstr>Prototipo de las  interfaces </vt:lpstr>
      <vt:lpstr>Mock-up General</vt:lpstr>
      <vt:lpstr> Herramientas de Desarrollo</vt:lpstr>
      <vt:lpstr>Herramientas de desarrollo</vt:lpstr>
      <vt:lpstr>Responsables de cada arquitectura</vt:lpstr>
      <vt:lpstr>Arquitectura de negocios 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de información turística de Puebla</dc:title>
  <dc:creator>Miguel Loaiza</dc:creator>
  <cp:lastModifiedBy>Cesar Esteban Hernandez Bravo</cp:lastModifiedBy>
  <cp:revision>31</cp:revision>
  <dcterms:modified xsi:type="dcterms:W3CDTF">2019-03-09T03:02:22Z</dcterms:modified>
</cp:coreProperties>
</file>